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4"/>
  </p:notesMasterIdLst>
  <p:sldIdLst>
    <p:sldId id="294" r:id="rId2"/>
    <p:sldId id="293" r:id="rId3"/>
  </p:sldIdLst>
  <p:sldSz cx="9144000" cy="5143500" type="screen16x9"/>
  <p:notesSz cx="6858000" cy="9144000"/>
  <p:embeddedFontLst>
    <p:embeddedFont>
      <p:font typeface="Calibri" panose="020F0502020204030204" pitchFamily="34" charset="0"/>
      <p:regular r:id="rId5"/>
      <p:bold r:id="rId6"/>
      <p:italic r:id="rId7"/>
      <p:boldItalic r:id="rId8"/>
    </p:embeddedFont>
    <p:embeddedFont>
      <p:font typeface="Open Sans" panose="020B0606030504020204" pitchFamily="34" charset="0"/>
      <p:regular r:id="rId9"/>
      <p:bold r:id="rId10"/>
      <p:italic r:id="rId11"/>
      <p:boldItalic r:id="rId12"/>
    </p:embeddedFont>
    <p:embeddedFont>
      <p:font typeface="Source Sans Pro" panose="020B0503030403020204" pitchFamily="34" charset="0"/>
      <p:regular r:id="rId13"/>
      <p:bold r:id="rId14"/>
      <p:italic r:id="rId15"/>
      <p:boldItalic r:id="rId16"/>
    </p:embeddedFont>
    <p:embeddedFont>
      <p:font typeface="Source Sans Pro Light" panose="020B0403030403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150" d="100"/>
          <a:sy n="150" d="100"/>
        </p:scale>
        <p:origin x="33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gan, Lisa" userId="4ccd6c8f-fb5c-4994-a752-7a8e7f4f2778" providerId="ADAL" clId="{849BDCDA-ACC5-45E6-B4C6-01E86C8ABADF}"/>
    <pc:docChg chg="undo redo custSel modSld">
      <pc:chgData name="Coligan, Lisa" userId="4ccd6c8f-fb5c-4994-a752-7a8e7f4f2778" providerId="ADAL" clId="{849BDCDA-ACC5-45E6-B4C6-01E86C8ABADF}" dt="2023-11-06T16:34:27.818" v="13" actId="20577"/>
      <pc:docMkLst>
        <pc:docMk/>
      </pc:docMkLst>
      <pc:sldChg chg="modSp mod">
        <pc:chgData name="Coligan, Lisa" userId="4ccd6c8f-fb5c-4994-a752-7a8e7f4f2778" providerId="ADAL" clId="{849BDCDA-ACC5-45E6-B4C6-01E86C8ABADF}" dt="2023-11-06T16:34:27.818" v="13" actId="20577"/>
        <pc:sldMkLst>
          <pc:docMk/>
          <pc:sldMk cId="1884716862" sldId="294"/>
        </pc:sldMkLst>
        <pc:spChg chg="mod">
          <ac:chgData name="Coligan, Lisa" userId="4ccd6c8f-fb5c-4994-a752-7a8e7f4f2778" providerId="ADAL" clId="{849BDCDA-ACC5-45E6-B4C6-01E86C8ABADF}" dt="2023-11-06T16:34:27.818" v="13" actId="20577"/>
          <ac:spMkLst>
            <pc:docMk/>
            <pc:sldMk cId="1884716862" sldId="294"/>
            <ac:spMk id="4" creationId="{C9BEE5EB-5809-1B87-F435-96084AB17D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3b93013c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23b93013c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mt-gov.zoom.us/j/83481297387?pwd=VU02Q2V2TWFQbzc3OElzRWxxZ1hSUT09"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Amorton@psycharmor.org" TargetMode="External"/><Relationship Id="rId5" Type="http://schemas.openxmlformats.org/officeDocument/2006/relationships/hyperlink" Target="psycharmor.or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8473D-C794-DAD6-C4A2-B80D43990AC4}"/>
              </a:ext>
            </a:extLst>
          </p:cNvPr>
          <p:cNvSpPr>
            <a:spLocks noGrp="1"/>
          </p:cNvSpPr>
          <p:nvPr>
            <p:ph type="title"/>
          </p:nvPr>
        </p:nvSpPr>
        <p:spPr>
          <a:xfrm>
            <a:off x="311700" y="0"/>
            <a:ext cx="8520600" cy="841800"/>
          </a:xfrm>
        </p:spPr>
        <p:txBody>
          <a:bodyPr>
            <a:normAutofit/>
          </a:bodyPr>
          <a:lstStyle/>
          <a:p>
            <a:r>
              <a:rPr lang="en-US" sz="2800" b="1" u="sng" dirty="0">
                <a:latin typeface="Source Sans Pro" panose="020B0503030403020204" pitchFamily="34" charset="0"/>
                <a:ea typeface="Source Sans Pro" panose="020B0503030403020204" pitchFamily="34" charset="0"/>
              </a:rPr>
              <a:t> </a:t>
            </a:r>
          </a:p>
        </p:txBody>
      </p:sp>
      <p:sp>
        <p:nvSpPr>
          <p:cNvPr id="3" name="TextBox 2">
            <a:extLst>
              <a:ext uri="{FF2B5EF4-FFF2-40B4-BE49-F238E27FC236}">
                <a16:creationId xmlns:a16="http://schemas.microsoft.com/office/drawing/2014/main" id="{2C13F014-4D98-9DEB-F0DB-D006471AD9C9}"/>
              </a:ext>
            </a:extLst>
          </p:cNvPr>
          <p:cNvSpPr txBox="1"/>
          <p:nvPr/>
        </p:nvSpPr>
        <p:spPr>
          <a:xfrm>
            <a:off x="87823" y="318580"/>
            <a:ext cx="7800814" cy="646331"/>
          </a:xfrm>
          <a:prstGeom prst="rect">
            <a:avLst/>
          </a:prstGeom>
          <a:noFill/>
        </p:spPr>
        <p:txBody>
          <a:bodyPr wrap="square" rtlCol="0">
            <a:spAutoFit/>
          </a:bodyPr>
          <a:lstStyle/>
          <a:p>
            <a:r>
              <a:rPr lang="en-US" sz="1800" b="1" i="1" u="sng" dirty="0">
                <a:latin typeface="Source Sans Pro" panose="020B0503030403020204" pitchFamily="34" charset="0"/>
                <a:ea typeface="Source Sans Pro" panose="020B0503030403020204" pitchFamily="34" charset="0"/>
              </a:rPr>
              <a:t>Well-Being &amp; Doing Well at Work!  </a:t>
            </a:r>
          </a:p>
          <a:p>
            <a:r>
              <a:rPr lang="en-US" sz="1800" i="1" dirty="0">
                <a:latin typeface="Source Sans Pro" panose="020B0503030403020204" pitchFamily="34" charset="0"/>
                <a:ea typeface="Source Sans Pro" panose="020B0503030403020204" pitchFamily="34" charset="0"/>
              </a:rPr>
              <a:t>Maximizing the Potential &amp; Productivity of Military-Connected Talent  </a:t>
            </a:r>
          </a:p>
        </p:txBody>
      </p:sp>
      <p:sp>
        <p:nvSpPr>
          <p:cNvPr id="4" name="TextBox 3">
            <a:extLst>
              <a:ext uri="{FF2B5EF4-FFF2-40B4-BE49-F238E27FC236}">
                <a16:creationId xmlns:a16="http://schemas.microsoft.com/office/drawing/2014/main" id="{C9BEE5EB-5809-1B87-F435-96084AB17D18}"/>
              </a:ext>
            </a:extLst>
          </p:cNvPr>
          <p:cNvSpPr txBox="1"/>
          <p:nvPr/>
        </p:nvSpPr>
        <p:spPr>
          <a:xfrm>
            <a:off x="87822" y="912792"/>
            <a:ext cx="8686307" cy="4734309"/>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 </a:t>
            </a:r>
          </a:p>
          <a:p>
            <a:r>
              <a:rPr lang="en-US" dirty="0">
                <a:latin typeface="Source Sans Pro" panose="020B0503030403020204" pitchFamily="34" charset="0"/>
                <a:ea typeface="Source Sans Pro" panose="020B0503030403020204" pitchFamily="34" charset="0"/>
              </a:rPr>
              <a:t>As tens of thousands of military veterans transition to the civilian workplace each year organizations across all industries look to maximize both the potential and the productivity of these highly-skilled and engaged employees.  Whether it’s finding and attracting these candidates, implementing an efficient and effective hiring and onboarding program, or creating a culture that fosters the productivity and retention of military connected talent each of you play a vital role within your military connected employment programs AND the overall well-being of military connected employees.  </a:t>
            </a:r>
          </a:p>
          <a:p>
            <a:endParaRPr lang="en-US" dirty="0">
              <a:latin typeface="Source Sans Pro" panose="020B0503030403020204" pitchFamily="34" charset="0"/>
              <a:ea typeface="Source Sans Pro" panose="020B0503030403020204" pitchFamily="34" charset="0"/>
            </a:endParaRPr>
          </a:p>
          <a:p>
            <a:r>
              <a:rPr lang="en-US" dirty="0">
                <a:latin typeface="Source Sans Pro" panose="020B0503030403020204" pitchFamily="34" charset="0"/>
                <a:ea typeface="Source Sans Pro" panose="020B0503030403020204" pitchFamily="34" charset="0"/>
              </a:rPr>
              <a:t>This interactive online session on how to maximize the productivity and potential of military connected talent features  PsychArmor’s Andrew Morton </a:t>
            </a:r>
            <a:r>
              <a:rPr lang="en-US" i="1" dirty="0">
                <a:latin typeface="Source Sans Pro" panose="020B0503030403020204" pitchFamily="34" charset="0"/>
                <a:ea typeface="Source Sans Pro" panose="020B0503030403020204" pitchFamily="34" charset="0"/>
              </a:rPr>
              <a:t>(Army veteran, veteran employment author, and Mental Health Counselor).  </a:t>
            </a:r>
            <a:r>
              <a:rPr lang="en-US" dirty="0">
                <a:latin typeface="Source Sans Pro" panose="020B0503030403020204" pitchFamily="34" charset="0"/>
                <a:ea typeface="Source Sans Pro" panose="020B0503030403020204" pitchFamily="34" charset="0"/>
              </a:rPr>
              <a:t>Andrew has spent the last decade helping organizations build veteran-ready employment initiatives that maximize both the well-being and “well-doing” of these employees.  Whether you’re a part of your organization’s talent acquisition / Human Resources team or serve as people manager/ leader within your organization you’ll gain a better understanding of both the business case and business of veteran-ready.  Andrew’s unique ability to provide specific resources and tools as well as connect through storytelling will have you leave this session both empowered and inspired as you serve to elevate your veteran employment and retention initiatives! </a:t>
            </a:r>
          </a:p>
          <a:p>
            <a:endParaRPr lang="en-US" dirty="0">
              <a:latin typeface="Source Sans Pro" panose="020B0503030403020204" pitchFamily="34" charset="0"/>
              <a:ea typeface="Source Sans Pro" panose="020B0503030403020204" pitchFamily="34" charset="0"/>
            </a:endParaRPr>
          </a:p>
          <a:p>
            <a:pPr marL="0" marR="0" fontAlgn="base">
              <a:lnSpc>
                <a:spcPct val="107000"/>
              </a:lnSpc>
              <a:spcBef>
                <a:spcPts val="0"/>
              </a:spcBef>
              <a:spcAft>
                <a:spcPts val="800"/>
              </a:spcAft>
              <a:tabLst>
                <a:tab pos="5943600" algn="l"/>
              </a:tabLst>
            </a:pPr>
            <a:r>
              <a:rPr lang="en-US" sz="1400" kern="0" dirty="0">
                <a:solidFill>
                  <a:srgbClr val="212529"/>
                </a:solidFill>
                <a:effectLst/>
                <a:latin typeface="Open Sans" panose="020B0606030504020204" pitchFamily="34" charset="0"/>
                <a:ea typeface="Times New Roman" panose="02020603050405020304" pitchFamily="18" charset="0"/>
                <a:cs typeface="Times New Roman" panose="02020603050405020304" pitchFamily="18" charset="0"/>
              </a:rPr>
              <a:t>The Zoom link for the pre-session event </a:t>
            </a:r>
            <a:r>
              <a:rPr lang="en-US" sz="1400" kern="0">
                <a:solidFill>
                  <a:srgbClr val="212529"/>
                </a:solidFill>
                <a:effectLst/>
                <a:latin typeface="Open Sans" panose="020B0606030504020204" pitchFamily="34" charset="0"/>
                <a:ea typeface="Times New Roman" panose="02020603050405020304" pitchFamily="18" charset="0"/>
                <a:cs typeface="Times New Roman" panose="02020603050405020304" pitchFamily="18" charset="0"/>
              </a:rPr>
              <a:t>is:</a:t>
            </a:r>
            <a:r>
              <a:rPr lang="en-US" sz="12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1400" u="sng" kern="0">
                <a:solidFill>
                  <a:srgbClr val="0563C1"/>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https</a:t>
            </a:r>
            <a:r>
              <a:rPr lang="en-US" sz="1400" u="sng" kern="0" dirty="0">
                <a:solidFill>
                  <a:srgbClr val="0563C1"/>
                </a:solidFill>
                <a:effectLst/>
                <a:latin typeface="Open Sans" panose="020B0606030504020204" pitchFamily="34" charset="0"/>
                <a:ea typeface="Times New Roman" panose="02020603050405020304" pitchFamily="18" charset="0"/>
                <a:cs typeface="Times New Roman" panose="02020603050405020304" pitchFamily="18" charset="0"/>
                <a:hlinkClick r:id="rId2"/>
              </a:rPr>
              <a:t>://mt-gov.zoom.us/j/83481297387?pwd=VU02Q2V2TWFQbzc3OElzRWxxZ1hSUT09</a:t>
            </a:r>
            <a:endParaRPr lang="en-US" dirty="0">
              <a:latin typeface="Source Sans Pro" panose="020B0503030403020204" pitchFamily="34" charset="0"/>
              <a:ea typeface="Source Sans Pro" panose="020B0503030403020204" pitchFamily="34" charset="0"/>
            </a:endParaRPr>
          </a:p>
          <a:p>
            <a:endParaRPr lang="en-US" i="1" dirty="0">
              <a:latin typeface="Source Sans Pro" panose="020B0503030403020204" pitchFamily="34" charset="0"/>
              <a:ea typeface="Source Sans Pro" panose="020B0503030403020204" pitchFamily="34" charset="0"/>
            </a:endParaRPr>
          </a:p>
          <a:p>
            <a:r>
              <a:rPr lang="en-US" i="1"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884716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76"/>
          <p:cNvPicPr preferRelativeResize="0"/>
          <p:nvPr/>
        </p:nvPicPr>
        <p:blipFill rotWithShape="1">
          <a:blip r:embed="rId3">
            <a:alphaModFix/>
          </a:blip>
          <a:srcRect l="37192" r="33276"/>
          <a:stretch/>
        </p:blipFill>
        <p:spPr>
          <a:xfrm>
            <a:off x="25227" y="-37591"/>
            <a:ext cx="3795480" cy="5145398"/>
          </a:xfrm>
          <a:prstGeom prst="rect">
            <a:avLst/>
          </a:prstGeom>
          <a:noFill/>
          <a:ln>
            <a:noFill/>
          </a:ln>
        </p:spPr>
      </p:pic>
      <p:pic>
        <p:nvPicPr>
          <p:cNvPr id="528" name="Google Shape;528;p76"/>
          <p:cNvPicPr preferRelativeResize="0"/>
          <p:nvPr/>
        </p:nvPicPr>
        <p:blipFill>
          <a:blip r:embed="rId4">
            <a:alphaModFix/>
          </a:blip>
          <a:stretch>
            <a:fillRect/>
          </a:stretch>
        </p:blipFill>
        <p:spPr>
          <a:xfrm>
            <a:off x="7809250" y="4703625"/>
            <a:ext cx="1049302" cy="252050"/>
          </a:xfrm>
          <a:prstGeom prst="rect">
            <a:avLst/>
          </a:prstGeom>
          <a:noFill/>
          <a:ln>
            <a:noFill/>
          </a:ln>
        </p:spPr>
      </p:pic>
      <p:sp>
        <p:nvSpPr>
          <p:cNvPr id="529" name="Google Shape;529;p76"/>
          <p:cNvSpPr txBox="1">
            <a:spLocks noGrp="1"/>
          </p:cNvSpPr>
          <p:nvPr>
            <p:ph type="body" idx="1"/>
          </p:nvPr>
        </p:nvSpPr>
        <p:spPr>
          <a:xfrm>
            <a:off x="3916421" y="0"/>
            <a:ext cx="5260805" cy="3528900"/>
          </a:xfrm>
          <a:prstGeom prst="rect">
            <a:avLst/>
          </a:prstGeom>
        </p:spPr>
        <p:txBody>
          <a:bodyPr spcFirstLastPara="1" wrap="square" lIns="91425" tIns="91425" rIns="91425" bIns="91425" anchor="t" anchorCtr="0">
            <a:noAutofit/>
          </a:bodyPr>
          <a:lstStyle/>
          <a:p>
            <a:pPr marL="0" indent="0">
              <a:lnSpc>
                <a:spcPct val="120000"/>
              </a:lnSpc>
              <a:spcBef>
                <a:spcPts val="1200"/>
              </a:spcBef>
              <a:buClr>
                <a:schemeClr val="dk1"/>
              </a:buClr>
              <a:buSzPts val="1018"/>
              <a:buNone/>
            </a:pPr>
            <a:r>
              <a:rPr lang="en-US" sz="1400" i="1" dirty="0">
                <a:solidFill>
                  <a:schemeClr val="tx1"/>
                </a:solidFill>
                <a:effectLst/>
                <a:latin typeface="Source Sans Pro" panose="020B0503030403020204" pitchFamily="34" charset="0"/>
                <a:ea typeface="Source Sans Pro" panose="020B0503030403020204" pitchFamily="34" charset="0"/>
              </a:rPr>
              <a:t>Andrew Morton currently serves as Lead of </a:t>
            </a:r>
            <a:r>
              <a:rPr lang="en-US" sz="1400" i="1" dirty="0">
                <a:solidFill>
                  <a:schemeClr val="tx1"/>
                </a:solidFill>
                <a:latin typeface="Source Sans Pro" panose="020B0503030403020204" pitchFamily="34" charset="0"/>
                <a:ea typeface="Source Sans Pro" panose="020B0503030403020204" pitchFamily="34" charset="0"/>
              </a:rPr>
              <a:t>Strategy and Partnership at </a:t>
            </a:r>
            <a:r>
              <a:rPr lang="en-US" sz="1400" i="1" dirty="0">
                <a:solidFill>
                  <a:schemeClr val="tx1"/>
                </a:solidFill>
                <a:effectLst/>
                <a:latin typeface="Source Sans Pro" panose="020B0503030403020204" pitchFamily="34" charset="0"/>
                <a:ea typeface="Source Sans Pro" panose="020B0503030403020204" pitchFamily="34" charset="0"/>
                <a:hlinkClick r:id="rId5" action="ppaction://hlinkfile">
                  <a:extLst>
                    <a:ext uri="{A12FA001-AC4F-418D-AE19-62706E023703}">
                      <ahyp:hlinkClr xmlns:ahyp="http://schemas.microsoft.com/office/drawing/2018/hyperlinkcolor" val="tx"/>
                    </a:ext>
                  </a:extLst>
                </a:hlinkClick>
              </a:rPr>
              <a:t>PsychArmor’s</a:t>
            </a:r>
            <a:r>
              <a:rPr lang="en-US" sz="1400" i="1" dirty="0">
                <a:solidFill>
                  <a:schemeClr val="tx1"/>
                </a:solidFill>
                <a:effectLst/>
                <a:latin typeface="Source Sans Pro" panose="020B0503030403020204" pitchFamily="34" charset="0"/>
                <a:ea typeface="Source Sans Pro" panose="020B0503030403020204" pitchFamily="34" charset="0"/>
              </a:rPr>
              <a:t> .  Andrew is retired Army Infantry Officer with a combined 30 years of service and experience within the military community, employment and behavioral health space. He has served on various boards and advisory commissions across the Department of Labor, Veterans Services Organizations, and the private sector focused on employment, retention, and inclusive work-place practices.  </a:t>
            </a:r>
          </a:p>
          <a:p>
            <a:pPr marL="0" marR="0" indent="0">
              <a:lnSpc>
                <a:spcPct val="120000"/>
              </a:lnSpc>
              <a:spcBef>
                <a:spcPts val="0"/>
              </a:spcBef>
              <a:spcAft>
                <a:spcPts val="800"/>
              </a:spcAft>
              <a:buNone/>
            </a:pPr>
            <a:endParaRPr lang="en-US" sz="1400" i="1"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indent="0">
              <a:lnSpc>
                <a:spcPct val="120000"/>
              </a:lnSpc>
              <a:spcBef>
                <a:spcPts val="0"/>
              </a:spcBef>
              <a:spcAft>
                <a:spcPts val="800"/>
              </a:spcAft>
              <a:buNone/>
            </a:pPr>
            <a:r>
              <a:rPr lang="en-US" sz="1400" i="1"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Andrew’s first-person journey as veteran and military spouse has instilled a passion for behavior and mental health initiatives.  He has a Masters in Mental Health Counseling from the College of William and Mary and is a resident mental health counselor </a:t>
            </a:r>
            <a:r>
              <a:rPr lang="en-US" sz="1400" i="1" dirty="0">
                <a:solidFill>
                  <a:schemeClr val="tx1"/>
                </a:solidFill>
                <a:latin typeface="Source Sans Pro" panose="020B0503030403020204" pitchFamily="34" charset="0"/>
                <a:ea typeface="Source Sans Pro" panose="020B0503030403020204" pitchFamily="34" charset="0"/>
                <a:cs typeface="Times New Roman" panose="02020603050405020304" pitchFamily="18" charset="0"/>
              </a:rPr>
              <a:t>providing therapy to veterans and military family members through multiple non-profits.</a:t>
            </a:r>
            <a:br>
              <a:rPr lang="en-US" sz="1400" i="1"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br>
            <a:endParaRPr lang="en-US" sz="1400" i="1"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indent="0">
              <a:lnSpc>
                <a:spcPct val="120000"/>
              </a:lnSpc>
              <a:spcBef>
                <a:spcPts val="0"/>
              </a:spcBef>
              <a:spcAft>
                <a:spcPts val="800"/>
              </a:spcAft>
              <a:buNone/>
            </a:pPr>
            <a:r>
              <a:rPr lang="en-US" sz="1400" i="1" dirty="0">
                <a:solidFill>
                  <a:schemeClr val="tx1"/>
                </a:solidFill>
                <a:effectLst/>
                <a:latin typeface="Source Sans Pro" panose="020B0503030403020204" pitchFamily="34" charset="0"/>
                <a:ea typeface="Source Sans Pro" panose="020B0503030403020204" pitchFamily="34" charset="0"/>
                <a:cs typeface="Times New Roman" panose="02020603050405020304" pitchFamily="18" charset="0"/>
              </a:rPr>
              <a:t>Andrew lives in Old Town Alexandria, Virginia with his wife Emily, as well as his three children- and a myriad of animals.</a:t>
            </a:r>
          </a:p>
          <a:p>
            <a:pPr marL="0" indent="0">
              <a:lnSpc>
                <a:spcPct val="120000"/>
              </a:lnSpc>
              <a:spcBef>
                <a:spcPts val="1200"/>
              </a:spcBef>
              <a:buClr>
                <a:schemeClr val="dk1"/>
              </a:buClr>
              <a:buSzPts val="1018"/>
              <a:buNone/>
            </a:pPr>
            <a:endParaRPr lang="en-US" sz="1400" dirty="0">
              <a:solidFill>
                <a:schemeClr val="tx1"/>
              </a:solidFill>
              <a:latin typeface="Source Sans Pro" panose="020B0503030403020204" pitchFamily="34" charset="0"/>
              <a:ea typeface="Source Sans Pro" panose="020B0503030403020204" pitchFamily="34" charset="0"/>
              <a:cs typeface="Source Sans Pro"/>
              <a:sym typeface="Source Sans Pro"/>
            </a:endParaRPr>
          </a:p>
        </p:txBody>
      </p:sp>
      <p:sp>
        <p:nvSpPr>
          <p:cNvPr id="531" name="Google Shape;531;p76"/>
          <p:cNvSpPr/>
          <p:nvPr/>
        </p:nvSpPr>
        <p:spPr>
          <a:xfrm>
            <a:off x="700098" y="2737636"/>
            <a:ext cx="2395283" cy="583704"/>
          </a:xfrm>
          <a:prstGeom prst="roundRect">
            <a:avLst>
              <a:gd name="adj" fmla="val 50000"/>
            </a:avLst>
          </a:prstGeom>
          <a:solidFill>
            <a:srgbClr val="3BB9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6"/>
          <p:cNvSpPr txBox="1">
            <a:spLocks noGrp="1"/>
          </p:cNvSpPr>
          <p:nvPr>
            <p:ph type="title"/>
          </p:nvPr>
        </p:nvSpPr>
        <p:spPr>
          <a:xfrm>
            <a:off x="543908" y="2760762"/>
            <a:ext cx="2758119" cy="46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91"/>
              <a:buNone/>
            </a:pPr>
            <a:r>
              <a:rPr lang="en" sz="1200" b="1" dirty="0">
                <a:solidFill>
                  <a:schemeClr val="lt1"/>
                </a:solidFill>
                <a:latin typeface="Source Sans Pro"/>
                <a:ea typeface="Source Sans Pro"/>
                <a:sym typeface="Source Sans Pro"/>
              </a:rPr>
              <a:t>Andrew Morton, MIC </a:t>
            </a:r>
            <a:br>
              <a:rPr lang="en" sz="1200" b="1" dirty="0">
                <a:solidFill>
                  <a:schemeClr val="lt1"/>
                </a:solidFill>
                <a:latin typeface="Source Sans Pro"/>
                <a:ea typeface="Source Sans Pro"/>
                <a:sym typeface="Source Sans Pro"/>
              </a:rPr>
            </a:br>
            <a:r>
              <a:rPr lang="en" sz="1200" b="1" dirty="0">
                <a:solidFill>
                  <a:schemeClr val="lt1"/>
                </a:solidFill>
                <a:latin typeface="Source Sans Pro"/>
                <a:ea typeface="Source Sans Pro"/>
                <a:sym typeface="Source Sans Pro"/>
              </a:rPr>
              <a:t>Resident in Counseling </a:t>
            </a:r>
            <a:endParaRPr sz="1200" dirty="0">
              <a:solidFill>
                <a:schemeClr val="lt1"/>
              </a:solidFill>
            </a:endParaRPr>
          </a:p>
        </p:txBody>
      </p:sp>
      <p:sp>
        <p:nvSpPr>
          <p:cNvPr id="534" name="Google Shape;534;p76"/>
          <p:cNvSpPr txBox="1">
            <a:spLocks noGrp="1" noRot="1" noMove="1" noResize="1" noEditPoints="1" noAdjustHandles="1" noChangeArrowheads="1" noChangeShapeType="1"/>
          </p:cNvSpPr>
          <p:nvPr/>
        </p:nvSpPr>
        <p:spPr>
          <a:xfrm>
            <a:off x="343427" y="3754895"/>
            <a:ext cx="3000000" cy="1292631"/>
          </a:xfrm>
          <a:prstGeom prst="rect">
            <a:avLst/>
          </a:prstGeom>
          <a:noFill/>
          <a:ln>
            <a:noFill/>
          </a:ln>
        </p:spPr>
        <p:txBody>
          <a:bodyPr spcFirstLastPara="1" wrap="square" lIns="91425" tIns="91425" rIns="91425" bIns="91425" anchor="t" anchorCtr="0">
            <a:spAutoFit/>
          </a:bodyPr>
          <a:lstStyle/>
          <a:p>
            <a:pPr marL="0" lvl="0" indent="0" algn="ctr" rtl="0">
              <a:spcBef>
                <a:spcPts val="1200"/>
              </a:spcBef>
              <a:spcAft>
                <a:spcPts val="1200"/>
              </a:spcAft>
              <a:buNone/>
            </a:pPr>
            <a:r>
              <a:rPr lang="en" sz="1600" b="1" dirty="0">
                <a:solidFill>
                  <a:schemeClr val="lt1"/>
                </a:solidFill>
                <a:latin typeface="Source Sans Pro Light"/>
                <a:ea typeface="Source Sans Pro Light"/>
                <a:cs typeface="Source Sans Pro Light"/>
                <a:sym typeface="Source Sans Pro Light"/>
              </a:rPr>
              <a:t>Lead, Strategies and Partnerships </a:t>
            </a:r>
          </a:p>
          <a:p>
            <a:pPr marL="0" lvl="0" indent="0" algn="ctr" rtl="0">
              <a:spcBef>
                <a:spcPts val="1200"/>
              </a:spcBef>
              <a:spcAft>
                <a:spcPts val="1200"/>
              </a:spcAft>
              <a:buNone/>
            </a:pPr>
            <a:r>
              <a:rPr lang="en" sz="1600" b="1" dirty="0">
                <a:solidFill>
                  <a:schemeClr val="bg1"/>
                </a:solidFill>
                <a:latin typeface="Source Sans Pro Light"/>
                <a:ea typeface="Source Sans Pro Light"/>
                <a:cs typeface="Source Sans Pro Light"/>
                <a:sym typeface="Source Sans Pro Light"/>
                <a:hlinkClick r:id="rId6">
                  <a:extLst>
                    <a:ext uri="{A12FA001-AC4F-418D-AE19-62706E023703}">
                      <ahyp:hlinkClr xmlns:ahyp="http://schemas.microsoft.com/office/drawing/2018/hyperlinkcolor" val="tx"/>
                    </a:ext>
                  </a:extLst>
                </a:hlinkClick>
              </a:rPr>
              <a:t>Amorton@psycharmor.org</a:t>
            </a:r>
            <a:r>
              <a:rPr lang="en" sz="1600" b="1" dirty="0">
                <a:solidFill>
                  <a:schemeClr val="bg1"/>
                </a:solidFill>
                <a:latin typeface="Source Sans Pro Light"/>
                <a:ea typeface="Source Sans Pro Light"/>
                <a:cs typeface="Source Sans Pro Light"/>
                <a:sym typeface="Source Sans Pro Light"/>
              </a:rPr>
              <a:t>  </a:t>
            </a:r>
            <a:endParaRPr sz="1600" b="1" dirty="0">
              <a:solidFill>
                <a:schemeClr val="bg1"/>
              </a:solidFill>
              <a:latin typeface="Source Sans Pro Light"/>
              <a:ea typeface="Source Sans Pro Light"/>
              <a:cs typeface="Source Sans Pro Light"/>
              <a:sym typeface="Source Sans Pro Light"/>
            </a:endParaRPr>
          </a:p>
        </p:txBody>
      </p:sp>
      <p:pic>
        <p:nvPicPr>
          <p:cNvPr id="2" name="Picture 1">
            <a:extLst>
              <a:ext uri="{FF2B5EF4-FFF2-40B4-BE49-F238E27FC236}">
                <a16:creationId xmlns:a16="http://schemas.microsoft.com/office/drawing/2014/main" id="{47FBC012-82AA-86FD-3A0C-33E8E026ED8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84568" y="592815"/>
            <a:ext cx="2276800" cy="21110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4800</TotalTime>
  <Words>433</Words>
  <Application>Microsoft Office PowerPoint</Application>
  <PresentationFormat>On-screen Show (16:9)</PresentationFormat>
  <Paragraphs>18</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Calibri</vt:lpstr>
      <vt:lpstr>Source Sans Pro Light</vt:lpstr>
      <vt:lpstr>Source Sans Pro</vt:lpstr>
      <vt:lpstr>Open Sans</vt:lpstr>
      <vt:lpstr>Arial</vt:lpstr>
      <vt:lpstr>Simple Light</vt:lpstr>
      <vt:lpstr> </vt:lpstr>
      <vt:lpstr>Andrew Morton, MIC  Resident in Counseling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MORTON</dc:creator>
  <cp:lastModifiedBy>Coligan, Lisa</cp:lastModifiedBy>
  <cp:revision>10</cp:revision>
  <dcterms:modified xsi:type="dcterms:W3CDTF">2023-11-06T16:34:37Z</dcterms:modified>
</cp:coreProperties>
</file>